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316" r:id="rId4"/>
    <p:sldId id="295" r:id="rId5"/>
    <p:sldId id="300" r:id="rId6"/>
    <p:sldId id="313" r:id="rId7"/>
    <p:sldId id="301" r:id="rId8"/>
    <p:sldId id="302" r:id="rId9"/>
    <p:sldId id="303" r:id="rId10"/>
    <p:sldId id="304" r:id="rId11"/>
    <p:sldId id="305" r:id="rId12"/>
    <p:sldId id="306" r:id="rId13"/>
    <p:sldId id="317" r:id="rId14"/>
    <p:sldId id="308" r:id="rId15"/>
    <p:sldId id="309" r:id="rId16"/>
    <p:sldId id="310" r:id="rId17"/>
    <p:sldId id="315" r:id="rId18"/>
    <p:sldId id="274" r:id="rId19"/>
    <p:sldId id="275" r:id="rId20"/>
    <p:sldId id="276" r:id="rId21"/>
    <p:sldId id="311" r:id="rId22"/>
    <p:sldId id="283" r:id="rId23"/>
    <p:sldId id="319" r:id="rId24"/>
    <p:sldId id="312" r:id="rId25"/>
    <p:sldId id="318" r:id="rId26"/>
    <p:sldId id="279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09" autoAdjust="0"/>
    <p:restoredTop sz="93963" autoAdjust="0"/>
  </p:normalViewPr>
  <p:slideViewPr>
    <p:cSldViewPr snapToGrid="0" showGuides="1">
      <p:cViewPr varScale="1">
        <p:scale>
          <a:sx n="64" d="100"/>
          <a:sy n="64" d="100"/>
        </p:scale>
        <p:origin x="29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56F7A-280B-4C16-9236-F77E33EE75F4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7A0DB-B55A-4E7C-9414-1AB8F6E496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845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238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能否套套子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254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748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97A0DB-B55A-4E7C-9414-1AB8F6E496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38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818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393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能否套套子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AB56F-3352-4655-9CBF-329DEB7F611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157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138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24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466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413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79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562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282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63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600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07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D30C0-6449-4200-A91E-7D1A03C6FC88}" type="datetimeFigureOut">
              <a:rPr lang="zh-CN" altLang="en-US" smtClean="0"/>
              <a:t>2021/12/8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DC7F3-249D-4DDE-8F3F-22F94FD7DD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GSEDS_d46a6755_28cc35b5_1_7"/>
          <p:cNvSpPr txBox="1">
            <a:spLocks noChangeAspect="1"/>
          </p:cNvSpPr>
          <p:nvPr userDrawn="1"/>
        </p:nvSpPr>
        <p:spPr>
          <a:xfrm rot="18900000">
            <a:off x="2156460" y="3013502"/>
            <a:ext cx="7879080" cy="830997"/>
          </a:xfrm>
          <a:prstGeom prst="rect">
            <a:avLst/>
          </a:prstGeom>
          <a:noFill/>
        </p:spPr>
        <p:txBody>
          <a:bodyPr vert="horz" wrap="none" rtlCol="0" anchor="ctr" anchorCtr="1">
            <a:spAutoFit/>
          </a:bodyPr>
          <a:lstStyle/>
          <a:p>
            <a:r>
              <a:rPr kumimoji="0" lang="en-US" altLang="zh-CN" sz="4800" b="0" i="0" u="none" normalizeH="0" smtClean="0">
                <a:solidFill>
                  <a:srgbClr val="808080">
                    <a:alpha val="3137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24466  da hua  2021-12-08</a:t>
            </a:r>
            <a:endParaRPr kumimoji="0" lang="zh-CN" altLang="en-US" sz="4800" b="0" i="0" u="none" normalizeH="0">
              <a:solidFill>
                <a:srgbClr val="808080">
                  <a:alpha val="3137"/>
                </a:srgbClr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1858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4.wdp"/><Relationship Id="rId4" Type="http://schemas.openxmlformats.org/officeDocument/2006/relationships/image" Target="../media/image22.png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microsoft.com/office/2007/relationships/hdphoto" Target="../media/hdphoto3.wdp"/><Relationship Id="rId4" Type="http://schemas.openxmlformats.org/officeDocument/2006/relationships/image" Target="../media/image29.png"/><Relationship Id="rId9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5.jpe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7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0.png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1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microsoft.com/office/2007/relationships/hdphoto" Target="../media/hdphoto8.wdp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7" b="13585"/>
          <a:stretch/>
        </p:blipFill>
        <p:spPr>
          <a:xfrm>
            <a:off x="1121563" y="3442363"/>
            <a:ext cx="11066579" cy="343299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0" y="-44793"/>
            <a:ext cx="12192000" cy="6858001"/>
          </a:xfrm>
          <a:prstGeom prst="rect">
            <a:avLst/>
          </a:prstGeom>
          <a:gradFill>
            <a:gsLst>
              <a:gs pos="80000">
                <a:srgbClr val="FFB52F">
                  <a:alpha val="20000"/>
                </a:srgbClr>
              </a:gs>
              <a:gs pos="100000">
                <a:srgbClr val="FF5509">
                  <a:alpha val="5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97343" y="6203848"/>
            <a:ext cx="1280471" cy="453463"/>
            <a:chOff x="8592912" y="3342953"/>
            <a:chExt cx="1916322" cy="678644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754" r="62728"/>
            <a:stretch/>
          </p:blipFill>
          <p:spPr>
            <a:xfrm>
              <a:off x="8592912" y="3342953"/>
              <a:ext cx="1056903" cy="32144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325" t="59482" b="1"/>
            <a:stretch/>
          </p:blipFill>
          <p:spPr>
            <a:xfrm>
              <a:off x="8760341" y="3681060"/>
              <a:ext cx="1748893" cy="340537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83157" y="225425"/>
            <a:ext cx="938406" cy="24266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182848" y="4835015"/>
            <a:ext cx="2694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By I</a:t>
            </a:r>
            <a:r>
              <a:rPr lang="en-US" altLang="zh-CN" sz="1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mou Team</a:t>
            </a:r>
            <a:endParaRPr lang="zh-CN" altLang="en-US" sz="1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82848" y="2390551"/>
            <a:ext cx="53751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 Series</a:t>
            </a:r>
            <a:endParaRPr lang="zh-CN" altLang="en-US" sz="5400" b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82847" y="3094017"/>
            <a:ext cx="75748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Outdoor PT Camera</a:t>
            </a:r>
            <a:endParaRPr lang="en-US" altLang="zh-CN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26" b="89578" l="5472" r="92750">
                        <a14:foregroundMark x1="10670" y1="45658" x2="10670" y2="45658"/>
                        <a14:foregroundMark x1="18878" y1="54342" x2="18878" y2="54342"/>
                        <a14:foregroundMark x1="29549" y1="56576" x2="29549" y2="56576"/>
                        <a14:foregroundMark x1="34473" y1="55335" x2="34473" y2="55335"/>
                        <a14:foregroundMark x1="64979" y1="57072" x2="64979" y2="57072"/>
                        <a14:foregroundMark x1="69904" y1="59057" x2="69904" y2="59057"/>
                        <a14:foregroundMark x1="73461" y1="59305" x2="73461" y2="59305"/>
                        <a14:foregroundMark x1="85089" y1="60794" x2="85089" y2="60794"/>
                        <a14:foregroundMark x1="9850" y1="56079" x2="9850" y2="56079"/>
                        <a14:foregroundMark x1="9986" y1="52605" x2="9986" y2="52605"/>
                        <a14:foregroundMark x1="13406" y1="45161" x2="13406" y2="45161"/>
                        <a14:foregroundMark x1="18878" y1="61538" x2="18878" y2="61538"/>
                        <a14:foregroundMark x1="22161" y1="63772" x2="22161" y2="63772"/>
                        <a14:foregroundMark x1="24624" y1="60050" x2="24624" y2="60050"/>
                        <a14:foregroundMark x1="29822" y1="48139" x2="29822" y2="48139"/>
                        <a14:foregroundMark x1="34747" y1="46402" x2="34747" y2="46402"/>
                        <a14:foregroundMark x1="34747" y1="62531" x2="34747" y2="62531"/>
                        <a14:foregroundMark x1="58413" y1="56079" x2="58413" y2="56079"/>
                        <a14:foregroundMark x1="61012" y1="66005" x2="61012" y2="66005"/>
                        <a14:foregroundMark x1="60876" y1="51117" x2="60876" y2="51117"/>
                        <a14:foregroundMark x1="69904" y1="49132" x2="69904" y2="49132"/>
                        <a14:foregroundMark x1="68536" y1="46402" x2="68536" y2="46402"/>
                        <a14:foregroundMark x1="79617" y1="58313" x2="79617" y2="58313"/>
                        <a14:foregroundMark x1="76881" y1="51117" x2="76881" y2="51117"/>
                        <a14:foregroundMark x1="76744" y1="65261" x2="76744" y2="65261"/>
                        <a14:foregroundMark x1="85089" y1="54591" x2="85089" y2="54591"/>
                        <a14:foregroundMark x1="87278" y1="51861" x2="87278" y2="51861"/>
                        <a14:foregroundMark x1="84542" y1="51861" x2="84542" y2="518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3714" y="-89585"/>
            <a:ext cx="1836773" cy="101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9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23" name="椭圆 22"/>
          <p:cNvSpPr/>
          <p:nvPr/>
        </p:nvSpPr>
        <p:spPr>
          <a:xfrm>
            <a:off x="-6411010" y="-1366434"/>
            <a:ext cx="9762206" cy="9762206"/>
          </a:xfrm>
          <a:prstGeom prst="ellipse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92067" y="710889"/>
            <a:ext cx="3526123" cy="3526123"/>
          </a:xfrm>
          <a:prstGeom prst="ellipse">
            <a:avLst/>
          </a:prstGeom>
          <a:solidFill>
            <a:schemeClr val="bg1"/>
          </a:solidFill>
          <a:ln w="88900">
            <a:solidFill>
              <a:srgbClr val="F89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55198" y="4741211"/>
            <a:ext cx="2299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</a:p>
        </p:txBody>
      </p:sp>
      <p:sp>
        <p:nvSpPr>
          <p:cNvPr id="24" name="椭圆 23"/>
          <p:cNvSpPr/>
          <p:nvPr/>
        </p:nvSpPr>
        <p:spPr>
          <a:xfrm>
            <a:off x="3351196" y="4925370"/>
            <a:ext cx="834117" cy="834117"/>
          </a:xfrm>
          <a:prstGeom prst="ellipse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659998" y="1919030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28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659998" y="2623964"/>
            <a:ext cx="448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&amp; Benefits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639513" y="1919030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639513" y="2602192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639513" y="3283178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9"/>
          <p:cNvSpPr txBox="1"/>
          <p:nvPr/>
        </p:nvSpPr>
        <p:spPr>
          <a:xfrm>
            <a:off x="5673144" y="3244899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Application</a:t>
            </a:r>
          </a:p>
        </p:txBody>
      </p:sp>
      <p:sp>
        <p:nvSpPr>
          <p:cNvPr id="19" name="文本框 37"/>
          <p:cNvSpPr txBox="1"/>
          <p:nvPr/>
        </p:nvSpPr>
        <p:spPr>
          <a:xfrm>
            <a:off x="4663879" y="3939498"/>
            <a:ext cx="582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670276" y="3923485"/>
            <a:ext cx="415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701" y="1210640"/>
            <a:ext cx="1922595" cy="246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1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3505" y="3392241"/>
            <a:ext cx="7061199" cy="2924418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02732" y="1458680"/>
            <a:ext cx="4033802" cy="3996268"/>
            <a:chOff x="586589" y="1405511"/>
            <a:chExt cx="4519822" cy="4555669"/>
          </a:xfrm>
        </p:grpSpPr>
        <p:sp>
          <p:nvSpPr>
            <p:cNvPr id="22" name="椭圆 21"/>
            <p:cNvSpPr/>
            <p:nvPr/>
          </p:nvSpPr>
          <p:spPr>
            <a:xfrm>
              <a:off x="586589" y="1405511"/>
              <a:ext cx="4519822" cy="4555669"/>
            </a:xfrm>
            <a:prstGeom prst="ellipse">
              <a:avLst/>
            </a:prstGeom>
            <a:noFill/>
            <a:ln w="88900">
              <a:solidFill>
                <a:srgbClr val="F891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682069" y="4831603"/>
              <a:ext cx="906896" cy="914089"/>
            </a:xfrm>
            <a:prstGeom prst="ellipse">
              <a:avLst/>
            </a:prstGeom>
            <a:gradFill>
              <a:gsLst>
                <a:gs pos="0">
                  <a:srgbClr val="FFB52F"/>
                </a:gs>
                <a:gs pos="100000">
                  <a:srgbClr val="FF5509"/>
                </a:gs>
              </a:gsLst>
              <a:lin ang="5400000" scaled="1"/>
            </a:gra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 flipV="1">
            <a:off x="567309" y="931157"/>
            <a:ext cx="1435228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308" y="600099"/>
            <a:ext cx="247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753505" y="1023998"/>
            <a:ext cx="5999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SE/Cruiser SE 4MP</a:t>
            </a:r>
            <a:endParaRPr lang="zh-CN" altLang="en-US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43" b="94837" l="3594" r="93980">
                        <a14:foregroundMark x1="7727" y1="52772" x2="7727" y2="52772"/>
                        <a14:foregroundMark x1="16442" y1="53346" x2="16442" y2="53346"/>
                        <a14:foregroundMark x1="29650" y1="56597" x2="29650" y2="56597"/>
                        <a14:foregroundMark x1="34412" y1="55067" x2="34412" y2="55067"/>
                        <a14:foregroundMark x1="60198" y1="54685" x2="60198" y2="54685"/>
                        <a14:foregroundMark x1="71788" y1="57361" x2="71788" y2="57361"/>
                        <a14:foregroundMark x1="78616" y1="62906" x2="78616" y2="62906"/>
                        <a14:foregroundMark x1="90207" y1="58700" x2="90207" y2="587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606" y="5665173"/>
            <a:ext cx="1717855" cy="807222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3110" y="1970942"/>
            <a:ext cx="2314549" cy="296538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53505" y="1673647"/>
            <a:ext cx="704523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 delivers 1080P/4MP live monitoring with a choice of 3.6 mm / 6 mm lens option, With 4MP QHD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live monitoring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and 0~355° pan &amp; 0~90°tilt features, Cruiser SE 4MP ensures every corner of your home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completely covered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It supports four night vision modes for clear-as day clarity even in pitch dark. With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IP66 certified, the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camera can be used outdoors under different weather conditions. With built-in spotlight , Cruiser SE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4MP actively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keeps unwelcome visitors away from what you care about.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36065" y="3481000"/>
            <a:ext cx="2082801" cy="3628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7142" y="3430512"/>
            <a:ext cx="1594458" cy="4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3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23" name="椭圆 22"/>
          <p:cNvSpPr/>
          <p:nvPr/>
        </p:nvSpPr>
        <p:spPr>
          <a:xfrm>
            <a:off x="-6411010" y="-1366434"/>
            <a:ext cx="9762206" cy="9762206"/>
          </a:xfrm>
          <a:prstGeom prst="ellipse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92067" y="710889"/>
            <a:ext cx="3526123" cy="3526123"/>
          </a:xfrm>
          <a:prstGeom prst="ellipse">
            <a:avLst/>
          </a:prstGeom>
          <a:solidFill>
            <a:schemeClr val="bg1"/>
          </a:solidFill>
          <a:ln w="88900">
            <a:solidFill>
              <a:srgbClr val="F89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659998" y="1919030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59998" y="2623964"/>
            <a:ext cx="448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&amp; Benefits</a:t>
            </a:r>
            <a:endParaRPr lang="zh-CN" altLang="en-US" sz="28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639513" y="1919030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39513" y="2602192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55198" y="4741211"/>
            <a:ext cx="24801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&amp; Benefits</a:t>
            </a:r>
          </a:p>
        </p:txBody>
      </p:sp>
      <p:sp>
        <p:nvSpPr>
          <p:cNvPr id="16" name="文本框 36"/>
          <p:cNvSpPr txBox="1"/>
          <p:nvPr/>
        </p:nvSpPr>
        <p:spPr>
          <a:xfrm>
            <a:off x="4639513" y="3283178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9"/>
          <p:cNvSpPr txBox="1"/>
          <p:nvPr/>
        </p:nvSpPr>
        <p:spPr>
          <a:xfrm>
            <a:off x="5673144" y="3253699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Application</a:t>
            </a:r>
          </a:p>
        </p:txBody>
      </p:sp>
      <p:sp>
        <p:nvSpPr>
          <p:cNvPr id="20" name="文本框 37"/>
          <p:cNvSpPr txBox="1"/>
          <p:nvPr/>
        </p:nvSpPr>
        <p:spPr>
          <a:xfrm>
            <a:off x="4663879" y="3939498"/>
            <a:ext cx="582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19"/>
          <p:cNvSpPr txBox="1"/>
          <p:nvPr/>
        </p:nvSpPr>
        <p:spPr>
          <a:xfrm>
            <a:off x="5670276" y="3932285"/>
            <a:ext cx="415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701" y="1210640"/>
            <a:ext cx="1922595" cy="246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5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238011" y="1526790"/>
            <a:ext cx="3127576" cy="4996784"/>
            <a:chOff x="7496982" y="1232405"/>
            <a:chExt cx="3274541" cy="523158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2353" y="1830880"/>
              <a:ext cx="2104451" cy="4379420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63" t="18376" r="8801" b="24345"/>
            <a:stretch/>
          </p:blipFill>
          <p:spPr>
            <a:xfrm rot="5400000">
              <a:off x="6518461" y="2210926"/>
              <a:ext cx="5231583" cy="3274541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TextBox 6"/>
          <p:cNvSpPr txBox="1"/>
          <p:nvPr/>
        </p:nvSpPr>
        <p:spPr>
          <a:xfrm>
            <a:off x="3885962" y="609455"/>
            <a:ext cx="5276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Smart Color Night Vision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752274" y="1106033"/>
            <a:ext cx="69256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Four smart night vision modes provide clear full color or black-and-white pictures even in complete darkness.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7425" r="40263" b="29985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pic>
        <p:nvPicPr>
          <p:cNvPr id="12" name="Picture 4" descr="C:\Users\34658\Desktop\打开红外灯 (2)_副本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791" y="4319508"/>
            <a:ext cx="2271389" cy="122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34658\Desktop\打开补光灯 (3)_副本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10" y="2040258"/>
            <a:ext cx="2271389" cy="122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组合 14"/>
          <p:cNvGrpSpPr/>
          <p:nvPr/>
        </p:nvGrpSpPr>
        <p:grpSpPr>
          <a:xfrm>
            <a:off x="1201046" y="2040258"/>
            <a:ext cx="2178387" cy="1222193"/>
            <a:chOff x="8037193" y="1757098"/>
            <a:chExt cx="3789649" cy="2131678"/>
          </a:xfrm>
        </p:grpSpPr>
        <p:pic>
          <p:nvPicPr>
            <p:cNvPr id="16" name="Picture 5" descr="C:\Users\34658\Desktop\打开补光灯 (3)_副本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7193" y="1757098"/>
              <a:ext cx="3789649" cy="21316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0965" b="99545" l="0" r="610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841" r="37656" b="5143"/>
            <a:stretch/>
          </p:blipFill>
          <p:spPr>
            <a:xfrm>
              <a:off x="9011622" y="2332120"/>
              <a:ext cx="1888855" cy="1556656"/>
            </a:xfrm>
            <a:prstGeom prst="rect">
              <a:avLst/>
            </a:prstGeom>
          </p:spPr>
        </p:pic>
      </p:grpSp>
      <p:sp>
        <p:nvSpPr>
          <p:cNvPr id="18" name="TextBox 6"/>
          <p:cNvSpPr txBox="1"/>
          <p:nvPr/>
        </p:nvSpPr>
        <p:spPr>
          <a:xfrm>
            <a:off x="1692150" y="5617903"/>
            <a:ext cx="1445397" cy="26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Infrared Mode</a:t>
            </a:r>
            <a:endParaRPr lang="en-US" altLang="zh-CN" sz="14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TextBox 6"/>
          <p:cNvSpPr txBox="1"/>
          <p:nvPr/>
        </p:nvSpPr>
        <p:spPr>
          <a:xfrm>
            <a:off x="5757115" y="3308041"/>
            <a:ext cx="1394800" cy="307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Color Mode</a:t>
            </a:r>
            <a:endParaRPr lang="en-US" altLang="zh-CN" sz="14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1725907" y="3308041"/>
            <a:ext cx="1778000" cy="26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Smart Mode</a:t>
            </a:r>
            <a:endParaRPr lang="en-US" altLang="zh-CN" sz="14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TextBox 6"/>
          <p:cNvSpPr txBox="1"/>
          <p:nvPr/>
        </p:nvSpPr>
        <p:spPr>
          <a:xfrm>
            <a:off x="5889553" y="5617903"/>
            <a:ext cx="1370775" cy="26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Off Mode</a:t>
            </a:r>
            <a:endParaRPr lang="en-US" altLang="zh-CN" sz="14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2" name="Picture 5" descr="C:\Users\34658\Desktop\打开补光灯 (3)_副本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10" y="4228732"/>
            <a:ext cx="2271389" cy="122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208410" y="4232269"/>
            <a:ext cx="2271389" cy="1222193"/>
          </a:xfrm>
          <a:prstGeom prst="rect">
            <a:avLst/>
          </a:prstGeom>
          <a:solidFill>
            <a:srgbClr val="000000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27455" y="5903451"/>
            <a:ext cx="2636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Advanced IR algorithms provide clear </a:t>
            </a:r>
            <a:r>
              <a:rPr lang="en-US" altLang="zh-CN" sz="900" b="1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black-and-white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pictures even in darkness.</a:t>
            </a:r>
          </a:p>
        </p:txBody>
      </p:sp>
      <p:sp>
        <p:nvSpPr>
          <p:cNvPr id="26" name="矩形 25"/>
          <p:cNvSpPr/>
          <p:nvPr/>
        </p:nvSpPr>
        <p:spPr>
          <a:xfrm>
            <a:off x="4966409" y="3572427"/>
            <a:ext cx="28060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Thanks to the two built-in spotlights, your night vision 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is now 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lit up and in</a:t>
            </a:r>
            <a:r>
              <a:rPr lang="en-US" altLang="zh-CN" sz="900" b="1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900" b="1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full-color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Color 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Mode also offers outdoor lighting for your home.</a:t>
            </a:r>
          </a:p>
        </p:txBody>
      </p:sp>
      <p:sp>
        <p:nvSpPr>
          <p:cNvPr id="27" name="矩形 26"/>
          <p:cNvSpPr/>
          <p:nvPr/>
        </p:nvSpPr>
        <p:spPr>
          <a:xfrm>
            <a:off x="828175" y="3529455"/>
            <a:ext cx="3315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If you switch to the Smart Mode, you can </a:t>
            </a:r>
            <a:r>
              <a:rPr lang="en-US" altLang="zh-CN" sz="900" b="1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enjoy black and white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night vision. The spotlights automatically turn on upon detection of suspicious motion, which shows you </a:t>
            </a:r>
            <a:r>
              <a:rPr lang="en-US" altLang="zh-CN" sz="900" b="1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vivid full-color image 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when something happens.</a:t>
            </a:r>
          </a:p>
        </p:txBody>
      </p:sp>
      <p:sp>
        <p:nvSpPr>
          <p:cNvPr id="28" name="矩形 27"/>
          <p:cNvSpPr/>
          <p:nvPr/>
        </p:nvSpPr>
        <p:spPr>
          <a:xfrm>
            <a:off x="5157375" y="5903451"/>
            <a:ext cx="2471075" cy="312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Turn off all night vision modes</a:t>
            </a:r>
          </a:p>
          <a:p>
            <a:pPr algn="ctr"/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Infrared and spotlights all turned off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7308" y="1863908"/>
            <a:ext cx="7292177" cy="4531297"/>
          </a:xfrm>
          <a:prstGeom prst="rect">
            <a:avLst/>
          </a:prstGeom>
          <a:noFill/>
          <a:ln w="28575">
            <a:solidFill>
              <a:srgbClr val="FF9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77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1387" y="1833572"/>
            <a:ext cx="8988642" cy="482190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10" name="TextBox 6"/>
          <p:cNvSpPr txBox="1"/>
          <p:nvPr/>
        </p:nvSpPr>
        <p:spPr>
          <a:xfrm>
            <a:off x="4108688" y="499375"/>
            <a:ext cx="6124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2800" b="1" dirty="0" smtClean="0">
                <a:solidFill>
                  <a:srgbClr val="FF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4MP</a:t>
            </a:r>
            <a:r>
              <a:rPr lang="zh-CN" altLang="en-US" sz="2800" b="1" dirty="0" smtClean="0">
                <a:solidFill>
                  <a:srgbClr val="FF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rgbClr val="FF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QHD Video</a:t>
            </a:r>
            <a:endParaRPr lang="en-US" altLang="zh-CN" sz="2800" b="1" dirty="0">
              <a:solidFill>
                <a:srgbClr val="FF98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2309204" y="1061703"/>
            <a:ext cx="808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High quality sensors present crystal clear videos and recordings.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 support 1080P and Cruiser SE 4MP support 4MP</a:t>
            </a:r>
            <a:endParaRPr lang="zh-CN" altLang="zh-CN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245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88" r="4292" b="5676"/>
          <a:stretch/>
        </p:blipFill>
        <p:spPr>
          <a:xfrm>
            <a:off x="0" y="31086"/>
            <a:ext cx="12229637" cy="689893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38" b="97604" l="9225" r="896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855" y="1876243"/>
            <a:ext cx="2335582" cy="539510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364692" y="423966"/>
            <a:ext cx="3368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Human Detection </a:t>
            </a:r>
            <a:endParaRPr lang="zh-CN" altLang="zh-CN" sz="2800" kern="1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7158" y="883380"/>
            <a:ext cx="8106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>
              <a:spcAft>
                <a:spcPts val="0"/>
              </a:spcAft>
            </a:pP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Powerful image processing technology quickly finds human targets in images 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and 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immediately sends a notification to your smartphone, allowing you to monitor what matters without receiving annoying false alerts</a:t>
            </a:r>
            <a:endParaRPr lang="zh-CN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01727" y="1420360"/>
            <a:ext cx="3274541" cy="5231583"/>
            <a:chOff x="3575471" y="1291991"/>
            <a:chExt cx="3274541" cy="52315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1817" y="1850461"/>
              <a:ext cx="2108762" cy="4457254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63" t="18376" r="8801" b="24345"/>
            <a:stretch/>
          </p:blipFill>
          <p:spPr>
            <a:xfrm rot="5400000">
              <a:off x="2596950" y="2270512"/>
              <a:ext cx="5231583" cy="3274541"/>
            </a:xfrm>
            <a:prstGeom prst="rect">
              <a:avLst/>
            </a:prstGeom>
          </p:spPr>
        </p:pic>
      </p:grpSp>
      <p:sp>
        <p:nvSpPr>
          <p:cNvPr id="58" name="饼形 18"/>
          <p:cNvSpPr/>
          <p:nvPr/>
        </p:nvSpPr>
        <p:spPr>
          <a:xfrm rot="7437248">
            <a:off x="3382154" y="-5464534"/>
            <a:ext cx="14178610" cy="13526824"/>
          </a:xfrm>
          <a:prstGeom prst="pie">
            <a:avLst>
              <a:gd name="adj1" fmla="val 727064"/>
              <a:gd name="adj2" fmla="val 2500921"/>
            </a:avLst>
          </a:prstGeom>
          <a:gradFill flip="none" rotWithShape="1">
            <a:gsLst>
              <a:gs pos="0">
                <a:srgbClr val="FFC000"/>
              </a:gs>
              <a:gs pos="100000">
                <a:schemeClr val="bg1"/>
              </a:gs>
              <a:gs pos="45000">
                <a:srgbClr val="FFDB6C">
                  <a:alpha val="50000"/>
                </a:srgbClr>
              </a:gs>
              <a:gs pos="100000">
                <a:srgbClr val="FFC000">
                  <a:alpha val="2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tx1"/>
              </a:solidFill>
              <a:latin typeface="Segoe UI Light" panose="020B0502040204020203" pitchFamily="34" charset="0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9473">
                        <a14:foregroundMark x1="80668" y1="30041" x2="84359" y2="39918"/>
                        <a14:foregroundMark x1="76098" y1="1509" x2="82425" y2="285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28196" y="-885741"/>
            <a:ext cx="2235859" cy="286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0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/>
          <a:srcRect l="35844" t="10548" r="2471" b="11131"/>
          <a:stretch/>
        </p:blipFill>
        <p:spPr>
          <a:xfrm>
            <a:off x="3902973" y="1778705"/>
            <a:ext cx="7943884" cy="4577416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515928" y="1420360"/>
            <a:ext cx="3387045" cy="5231583"/>
            <a:chOff x="2998986" y="685576"/>
            <a:chExt cx="3387045" cy="523158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910" y="1330095"/>
              <a:ext cx="2164233" cy="429124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63" t="18376" r="8801" b="24345"/>
            <a:stretch/>
          </p:blipFill>
          <p:spPr>
            <a:xfrm rot="5400000">
              <a:off x="2076717" y="1607845"/>
              <a:ext cx="5231583" cy="3387045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92509" y="423966"/>
            <a:ext cx="2712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sz="2800" b="1" kern="1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Arm Schedule </a:t>
            </a:r>
            <a:endParaRPr lang="zh-CN" altLang="zh-CN" sz="2800" kern="1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219664" y="969110"/>
            <a:ext cx="84374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>
              <a:spcAft>
                <a:spcPts val="0"/>
              </a:spcAft>
            </a:pP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Supports arm schedule setting, you can choose anytime you want arm or not. </a:t>
            </a:r>
            <a:endParaRPr lang="zh-CN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836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mfs.ys7.com/mall/d1fbfe0088647e7c8b3a60fc99b843a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8" t="17646" r="49930" b="26811"/>
          <a:stretch/>
        </p:blipFill>
        <p:spPr bwMode="auto">
          <a:xfrm>
            <a:off x="5107759" y="1757563"/>
            <a:ext cx="6922680" cy="415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组合 20"/>
          <p:cNvGrpSpPr/>
          <p:nvPr/>
        </p:nvGrpSpPr>
        <p:grpSpPr>
          <a:xfrm>
            <a:off x="-174170" y="1456066"/>
            <a:ext cx="6862419" cy="4335134"/>
            <a:chOff x="185058" y="1757563"/>
            <a:chExt cx="5011369" cy="3165787"/>
          </a:xfrm>
        </p:grpSpPr>
        <p:pic>
          <p:nvPicPr>
            <p:cNvPr id="22" name="Picture 4" descr="https://mfs.ys7.com/mall/d1fbfe0088647e7c8b3a60fc99b843a9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48" t="17646" r="49930" b="26811"/>
            <a:stretch/>
          </p:blipFill>
          <p:spPr bwMode="auto">
            <a:xfrm>
              <a:off x="691367" y="2490328"/>
              <a:ext cx="4250747" cy="21361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63" t="18376" r="8801" b="24345"/>
            <a:stretch/>
          </p:blipFill>
          <p:spPr>
            <a:xfrm>
              <a:off x="185058" y="1757563"/>
              <a:ext cx="5011369" cy="3165787"/>
            </a:xfrm>
            <a:prstGeom prst="rect">
              <a:avLst/>
            </a:prstGeom>
          </p:spPr>
        </p:pic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431223" y="423966"/>
            <a:ext cx="3235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altLang="zh-CN" sz="2800" b="1" kern="1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Detection Region</a:t>
            </a:r>
            <a:endParaRPr lang="zh-CN" altLang="zh-CN" sz="2800" kern="1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19664" y="969110"/>
            <a:ext cx="81062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>
              <a:spcAft>
                <a:spcPts val="0"/>
              </a:spcAft>
            </a:pP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Tap and select grid to set motion detection area. No alarm will be triggered when motion is detected in the non-motion detection area.</a:t>
            </a:r>
            <a:endParaRPr lang="zh-CN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6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36765" cy="68580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147" b="100000" l="4139" r="568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8095" r="36725"/>
          <a:stretch/>
        </p:blipFill>
        <p:spPr>
          <a:xfrm>
            <a:off x="2721429" y="1126615"/>
            <a:ext cx="5820259" cy="565569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9777" y="1219200"/>
            <a:ext cx="8556816" cy="543274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345464" y="423966"/>
            <a:ext cx="3406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0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Active Deterrence</a:t>
            </a:r>
            <a:endParaRPr lang="zh-CN" altLang="en-US" sz="2800" b="1" dirty="0">
              <a:solidFill>
                <a:srgbClr val="F08D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147158" y="976876"/>
            <a:ext cx="806514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When the camera detects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intrusion,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ith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built-in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spotlight turns on, Cruiser actively </a:t>
            </a:r>
            <a:r>
              <a:rPr lang="en-US" altLang="zh-CN" sz="1600" dirty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keeps unwelcome visitors away from what you care before you notice them.</a:t>
            </a:r>
          </a:p>
          <a:p>
            <a:pPr algn="ctr">
              <a:lnSpc>
                <a:spcPct val="120000"/>
              </a:lnSpc>
            </a:pP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226852" y="2251071"/>
            <a:ext cx="10486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1600" b="1" kern="100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Spotlight</a:t>
            </a:r>
            <a:endParaRPr lang="zh-CN" altLang="zh-CN" sz="1600" b="1" kern="1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9799934" y="-971345"/>
            <a:ext cx="2235859" cy="286457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828075">
                  <a:alpha val="50980"/>
                </a:srgbClr>
              </a:clrFrom>
              <a:clrTo>
                <a:srgbClr val="828075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encilSketch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8429" y="1015432"/>
            <a:ext cx="8957516" cy="569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8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7425" r="40263" b="29985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" r="61766"/>
          <a:stretch/>
        </p:blipFill>
        <p:spPr>
          <a:xfrm rot="3475015">
            <a:off x="7535890" y="1677094"/>
            <a:ext cx="1524000" cy="9578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" r="61766"/>
          <a:stretch/>
        </p:blipFill>
        <p:spPr>
          <a:xfrm rot="18174726">
            <a:off x="3052116" y="1881030"/>
            <a:ext cx="1524000" cy="95786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TextBox 6"/>
          <p:cNvSpPr txBox="1"/>
          <p:nvPr/>
        </p:nvSpPr>
        <p:spPr>
          <a:xfrm>
            <a:off x="3626632" y="453656"/>
            <a:ext cx="5319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Excellent Wi-Fi Performance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25540" y="914383"/>
            <a:ext cx="612149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2.4GHz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Wi-Fi with external antenna ensures stable video streaming even at long ranges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TextBox 9"/>
          <p:cNvSpPr txBox="1"/>
          <p:nvPr/>
        </p:nvSpPr>
        <p:spPr>
          <a:xfrm>
            <a:off x="567309" y="5181042"/>
            <a:ext cx="3721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*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 external Wi-Fi antenna for better Wi-Fi performance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  <a:endParaRPr lang="en-US" altLang="zh-CN" sz="1400" dirty="0" smtClean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3330" y="2058374"/>
            <a:ext cx="2937003" cy="37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85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78003" y="858186"/>
            <a:ext cx="6438525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Supports soft AP mode, so you can stream the video, play recording even when there is no Internet connection.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TextBox 6"/>
          <p:cNvSpPr txBox="1"/>
          <p:nvPr/>
        </p:nvSpPr>
        <p:spPr>
          <a:xfrm>
            <a:off x="3731733" y="333872"/>
            <a:ext cx="4615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Built-in Wi-Fi </a:t>
            </a: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Hotspot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8435" name="Picture 3" descr="C:\Users\34658\Desktop\timg (1).png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94101" y="3714140"/>
            <a:ext cx="1079075" cy="73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5" name="文本框 9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13350" y="1582161"/>
            <a:ext cx="2709583" cy="4328977"/>
            <a:chOff x="6881639" y="1202173"/>
            <a:chExt cx="3274541" cy="5231583"/>
          </a:xfrm>
        </p:grpSpPr>
        <p:grpSp>
          <p:nvGrpSpPr>
            <p:cNvPr id="2" name="组合 1"/>
            <p:cNvGrpSpPr/>
            <p:nvPr/>
          </p:nvGrpSpPr>
          <p:grpSpPr>
            <a:xfrm>
              <a:off x="6881639" y="1202173"/>
              <a:ext cx="3274541" cy="5231583"/>
              <a:chOff x="9125809" y="1265134"/>
              <a:chExt cx="3274541" cy="5231583"/>
            </a:xfrm>
          </p:grpSpPr>
          <p:pic>
            <p:nvPicPr>
              <p:cNvPr id="13" name="图片 12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531016" y="1867115"/>
                <a:ext cx="2120088" cy="4457254"/>
              </a:xfrm>
              <a:prstGeom prst="rect">
                <a:avLst/>
              </a:prstGeom>
            </p:spPr>
          </p:pic>
          <p:pic>
            <p:nvPicPr>
              <p:cNvPr id="18" name="图片 17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963" t="18376" r="8801" b="24345"/>
              <a:stretch/>
            </p:blipFill>
            <p:spPr>
              <a:xfrm rot="5400000">
                <a:off x="8147288" y="2243655"/>
                <a:ext cx="5231583" cy="3274541"/>
              </a:xfrm>
              <a:prstGeom prst="rect">
                <a:avLst/>
              </a:prstGeom>
            </p:spPr>
          </p:pic>
        </p:grpSp>
        <p:pic>
          <p:nvPicPr>
            <p:cNvPr id="19" name="Picture 4" descr="E:\产品项目跟进\H.265 Wi-Fi Camera跟进\包装封套\产品包装文案\商铺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922" y="2296886"/>
              <a:ext cx="2049240" cy="14042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矩形 6"/>
          <p:cNvSpPr/>
          <p:nvPr/>
        </p:nvSpPr>
        <p:spPr>
          <a:xfrm>
            <a:off x="6963542" y="2483177"/>
            <a:ext cx="45085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266700">
              <a:spcAft>
                <a:spcPts val="0"/>
              </a:spcAft>
            </a:pPr>
            <a:r>
              <a:rPr lang="en-US" altLang="zh-CN" sz="1600" b="1" dirty="0">
                <a:solidFill>
                  <a:srgbClr val="F0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Step1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: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Press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twice the camera’s reset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button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it’ll enter soft AP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mode</a:t>
            </a:r>
          </a:p>
          <a:p>
            <a:pPr marL="228600" indent="266700">
              <a:spcAft>
                <a:spcPts val="0"/>
              </a:spcAft>
            </a:pPr>
            <a:endParaRPr lang="zh-CN" altLang="zh-CN" sz="1600" b="1" dirty="0">
              <a:solidFill>
                <a:srgbClr val="F08D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marL="228600" indent="266700">
              <a:spcAft>
                <a:spcPts val="0"/>
              </a:spcAft>
            </a:pPr>
            <a:r>
              <a:rPr lang="en-US" altLang="zh-CN" sz="1600" b="1" dirty="0">
                <a:solidFill>
                  <a:srgbClr val="F0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Step2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: Connect smartphone to camera’s Wi-Fi hotspot signal, the Wi-Fi name is “DAP-XXXX”, password is the Safety Code on device label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</a:t>
            </a:r>
          </a:p>
          <a:p>
            <a:pPr marL="228600" indent="266700">
              <a:spcAft>
                <a:spcPts val="0"/>
              </a:spcAft>
            </a:pPr>
            <a:endParaRPr lang="zh-CN" altLang="zh-CN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marL="228600" indent="266700">
              <a:spcAft>
                <a:spcPts val="0"/>
              </a:spcAft>
            </a:pPr>
            <a:r>
              <a:rPr lang="en-US" altLang="zh-CN" sz="1600" b="1" dirty="0">
                <a:solidFill>
                  <a:srgbClr val="F0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Step3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: On Imou Life App, go to “me”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Wingdings" panose="05000000000000000000" pitchFamily="2" charset="2"/>
              </a:rPr>
              <a:t> ”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Tool”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Wingdings" panose="05000000000000000000" pitchFamily="2" charset="2"/>
              </a:rPr>
              <a:t> ”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Lan Live”, and follow the guide on the App.</a:t>
            </a:r>
            <a:endParaRPr lang="zh-CN" altLang="zh-CN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293" y="2617129"/>
            <a:ext cx="2040710" cy="261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32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bstract sound waves isolated on white background. Digital music signal soundwave shapes vector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3" t="2792" b="71637"/>
          <a:stretch/>
        </p:blipFill>
        <p:spPr bwMode="auto">
          <a:xfrm>
            <a:off x="141515" y="2640282"/>
            <a:ext cx="9612085" cy="247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2130" y="1550374"/>
            <a:ext cx="2937003" cy="376287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7425" r="40263" b="29985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299858" y="500980"/>
            <a:ext cx="3638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Built-in Microphone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TextBox 9"/>
          <p:cNvSpPr txBox="1"/>
          <p:nvPr/>
        </p:nvSpPr>
        <p:spPr>
          <a:xfrm>
            <a:off x="567309" y="6063545"/>
            <a:ext cx="71614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*The real distance relates to actual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 situations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5868" y="1016989"/>
            <a:ext cx="676704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High quality microphone picks up sounds clearly while monitoring.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407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0211" y="1602302"/>
            <a:ext cx="2444389" cy="313173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7425" r="40263" b="29985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TextBox 6"/>
          <p:cNvSpPr txBox="1"/>
          <p:nvPr/>
        </p:nvSpPr>
        <p:spPr>
          <a:xfrm>
            <a:off x="3627837" y="288074"/>
            <a:ext cx="56388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0~355</a:t>
            </a:r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° </a:t>
            </a: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Pan </a:t>
            </a:r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&amp; 0</a:t>
            </a: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°~ </a:t>
            </a:r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</a:t>
            </a:r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° Tilt</a:t>
            </a:r>
            <a:endParaRPr lang="zh-CN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865383" y="2385012"/>
            <a:ext cx="5887843" cy="1830142"/>
            <a:chOff x="3307909" y="2297858"/>
            <a:chExt cx="6766457" cy="2113328"/>
          </a:xfrm>
        </p:grpSpPr>
        <p:grpSp>
          <p:nvGrpSpPr>
            <p:cNvPr id="23" name="组合 22"/>
            <p:cNvGrpSpPr/>
            <p:nvPr/>
          </p:nvGrpSpPr>
          <p:grpSpPr>
            <a:xfrm>
              <a:off x="3307909" y="2297858"/>
              <a:ext cx="4367597" cy="2113328"/>
              <a:chOff x="3051722" y="2239267"/>
              <a:chExt cx="3920695" cy="2027719"/>
            </a:xfrm>
          </p:grpSpPr>
          <p:pic>
            <p:nvPicPr>
              <p:cNvPr id="29" name="图片 2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051722" y="3620962"/>
                <a:ext cx="3920695" cy="646024"/>
              </a:xfrm>
              <a:prstGeom prst="rect">
                <a:avLst/>
              </a:prstGeom>
            </p:spPr>
          </p:pic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19562" y="2239267"/>
                <a:ext cx="386724" cy="1734020"/>
              </a:xfrm>
              <a:prstGeom prst="rect">
                <a:avLst/>
              </a:prstGeom>
            </p:spPr>
          </p:pic>
        </p:grpSp>
        <p:sp>
          <p:nvSpPr>
            <p:cNvPr id="25" name="TextBox 6"/>
            <p:cNvSpPr txBox="1"/>
            <p:nvPr/>
          </p:nvSpPr>
          <p:spPr>
            <a:xfrm>
              <a:off x="7783280" y="3720416"/>
              <a:ext cx="2291086" cy="5790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 smtClean="0">
                  <a:solidFill>
                    <a:srgbClr val="FF9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 ~ 355°Pan</a:t>
              </a:r>
              <a:endParaRPr lang="zh-CN" altLang="zh-CN" sz="2400" dirty="0">
                <a:solidFill>
                  <a:srgbClr val="FF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TextBox 6"/>
            <p:cNvSpPr txBox="1"/>
            <p:nvPr/>
          </p:nvSpPr>
          <p:spPr>
            <a:xfrm>
              <a:off x="7675506" y="2455858"/>
              <a:ext cx="2308383" cy="746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solidFill>
                    <a:srgbClr val="FF9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2400" dirty="0" smtClean="0">
                  <a:solidFill>
                    <a:srgbClr val="FF9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° ~ 90°Tilt</a:t>
              </a:r>
              <a:endParaRPr lang="zh-CN" altLang="zh-CN" sz="2400" dirty="0">
                <a:solidFill>
                  <a:srgbClr val="FF9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TextBox 9"/>
          <p:cNvSpPr txBox="1"/>
          <p:nvPr/>
        </p:nvSpPr>
        <p:spPr>
          <a:xfrm>
            <a:off x="2498220" y="936165"/>
            <a:ext cx="6923584" cy="585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otate the camera to view every corner of your home, and full range ensures no blind spots. 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70885" y="1258052"/>
            <a:ext cx="3294498" cy="5263469"/>
            <a:chOff x="1865834" y="1037387"/>
            <a:chExt cx="3294498" cy="5263469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0736" y="1634921"/>
              <a:ext cx="2227888" cy="4465810"/>
            </a:xfrm>
            <a:prstGeom prst="rect">
              <a:avLst/>
            </a:prstGeom>
          </p:spPr>
        </p:pic>
        <p:pic>
          <p:nvPicPr>
            <p:cNvPr id="26" name="Picture 6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67" r="37779"/>
            <a:stretch/>
          </p:blipFill>
          <p:spPr bwMode="auto">
            <a:xfrm>
              <a:off x="2252455" y="2010772"/>
              <a:ext cx="2103143" cy="1377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组合 6"/>
            <p:cNvGrpSpPr/>
            <p:nvPr/>
          </p:nvGrpSpPr>
          <p:grpSpPr>
            <a:xfrm>
              <a:off x="1865834" y="1037387"/>
              <a:ext cx="3294498" cy="5263469"/>
              <a:chOff x="1829258" y="1037387"/>
              <a:chExt cx="3294498" cy="5263469"/>
            </a:xfrm>
          </p:grpSpPr>
          <p:pic>
            <p:nvPicPr>
              <p:cNvPr id="33" name="图片 32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963" t="18376" r="8801" b="24345"/>
              <a:stretch/>
            </p:blipFill>
            <p:spPr>
              <a:xfrm rot="5400000">
                <a:off x="844772" y="2021873"/>
                <a:ext cx="5263469" cy="3294498"/>
              </a:xfrm>
              <a:prstGeom prst="rect">
                <a:avLst/>
              </a:prstGeom>
            </p:spPr>
          </p:pic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323" t="21095" r="24819" b="16703"/>
              <a:stretch/>
            </p:blipFill>
            <p:spPr>
              <a:xfrm>
                <a:off x="2623503" y="4181326"/>
                <a:ext cx="1422354" cy="143062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39328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105"/>
            <a:ext cx="12192000" cy="6825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4" t="7425" r="40263" b="29985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251960" y="2945793"/>
            <a:ext cx="38172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 is IP66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certified for use in extreme outdoor conditions.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TextBox 6"/>
          <p:cNvSpPr txBox="1"/>
          <p:nvPr/>
        </p:nvSpPr>
        <p:spPr>
          <a:xfrm>
            <a:off x="-974812" y="2348899"/>
            <a:ext cx="4814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Weatherproof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473">
                        <a14:foregroundMark x1="80668" y1="30041" x2="84359" y2="39918"/>
                        <a14:foregroundMark x1="76098" y1="1509" x2="82425" y2="285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2333" y="1022595"/>
            <a:ext cx="3203740" cy="410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34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2321926" y="1716604"/>
            <a:ext cx="4331088" cy="2772550"/>
            <a:chOff x="4336863" y="1019505"/>
            <a:chExt cx="4998530" cy="3199813"/>
          </a:xfrm>
        </p:grpSpPr>
        <p:cxnSp>
          <p:nvCxnSpPr>
            <p:cNvPr id="52" name="直接连接符 51"/>
            <p:cNvCxnSpPr/>
            <p:nvPr/>
          </p:nvCxnSpPr>
          <p:spPr>
            <a:xfrm flipV="1">
              <a:off x="4408913" y="1199817"/>
              <a:ext cx="3905395" cy="1395387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4421631" y="2599411"/>
              <a:ext cx="3903372" cy="1575335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336863" y="1674671"/>
              <a:ext cx="15201" cy="202879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4395129" y="1185815"/>
              <a:ext cx="2557766" cy="142511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4428810" y="2664503"/>
              <a:ext cx="2588114" cy="151802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/>
            <p:cNvSpPr txBox="1"/>
            <p:nvPr/>
          </p:nvSpPr>
          <p:spPr>
            <a:xfrm>
              <a:off x="6952895" y="1019505"/>
              <a:ext cx="1178343" cy="426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3.6mm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4890124" y="2479667"/>
              <a:ext cx="2458147" cy="390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latin typeface="华文细黑" panose="02010600040101010101" pitchFamily="2" charset="-122"/>
                  <a:ea typeface="华文细黑" panose="02010600040101010101" pitchFamily="2" charset="-122"/>
                </a:rPr>
                <a:t>Field of view(H)</a:t>
              </a:r>
              <a:endParaRPr lang="zh-CN" altLang="en-US" sz="16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cxnSp>
          <p:nvCxnSpPr>
            <p:cNvPr id="66" name="直接连接符 65"/>
            <p:cNvCxnSpPr/>
            <p:nvPr/>
          </p:nvCxnSpPr>
          <p:spPr>
            <a:xfrm flipH="1">
              <a:off x="6952895" y="1184343"/>
              <a:ext cx="18530" cy="299040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8315693" y="1184343"/>
              <a:ext cx="0" cy="3034975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文本框 53"/>
            <p:cNvSpPr txBox="1"/>
            <p:nvPr/>
          </p:nvSpPr>
          <p:spPr>
            <a:xfrm>
              <a:off x="8157050" y="1019505"/>
              <a:ext cx="1178343" cy="426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6mm</a:t>
              </a:r>
            </a:p>
          </p:txBody>
        </p:sp>
      </p:grpSp>
      <p:sp>
        <p:nvSpPr>
          <p:cNvPr id="89" name="矩形 88"/>
          <p:cNvSpPr/>
          <p:nvPr/>
        </p:nvSpPr>
        <p:spPr>
          <a:xfrm>
            <a:off x="395549" y="4645389"/>
            <a:ext cx="61699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Target: 2m(6.5ft)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，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Install Height: 3m(9.8ft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Cruiser SE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4MP</a:t>
            </a:r>
          </a:p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3.6mm: discover the target at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78m, field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of view is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78°.</a:t>
            </a:r>
            <a:endParaRPr lang="zh-CN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6mm: discover the target at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109m,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field of view is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49°</a:t>
            </a:r>
            <a:endParaRPr lang="en-US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en-US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Cruiser SE</a:t>
            </a:r>
          </a:p>
          <a:p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3.6mm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: discover the target at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55.2m, field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of view is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86°.</a:t>
            </a:r>
            <a:endParaRPr lang="zh-CN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6mm: discover the target at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83m,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field of view is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51°</a:t>
            </a:r>
            <a:endParaRPr lang="zh-CN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zh-CN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39" name="TextBox 6"/>
          <p:cNvSpPr txBox="1"/>
          <p:nvPr/>
        </p:nvSpPr>
        <p:spPr>
          <a:xfrm>
            <a:off x="1533525" y="412945"/>
            <a:ext cx="8917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Multiple Lens Options</a:t>
            </a:r>
            <a:endParaRPr lang="en-US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TextBox 9"/>
          <p:cNvSpPr txBox="1"/>
          <p:nvPr/>
        </p:nvSpPr>
        <p:spPr>
          <a:xfrm>
            <a:off x="2055043" y="913975"/>
            <a:ext cx="794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Different focal length for different scenarios</a:t>
            </a:r>
          </a:p>
        </p:txBody>
      </p:sp>
      <p:sp>
        <p:nvSpPr>
          <p:cNvPr id="42" name="TextBox 9"/>
          <p:cNvSpPr txBox="1"/>
          <p:nvPr/>
        </p:nvSpPr>
        <p:spPr>
          <a:xfrm>
            <a:off x="7244259" y="6000354"/>
            <a:ext cx="4467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* The distance is for reference only, please choose the right lens according to real scenario.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7234992" y="1872839"/>
            <a:ext cx="3380031" cy="3188271"/>
            <a:chOff x="8475110" y="3283820"/>
            <a:chExt cx="2863194" cy="3182943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2960" y="4880461"/>
              <a:ext cx="2822112" cy="1586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482960" y="3283820"/>
              <a:ext cx="2823128" cy="1587779"/>
            </a:xfrm>
            <a:prstGeom prst="rect">
              <a:avLst/>
            </a:prstGeom>
          </p:spPr>
        </p:pic>
        <p:grpSp>
          <p:nvGrpSpPr>
            <p:cNvPr id="46" name="组合 45"/>
            <p:cNvGrpSpPr/>
            <p:nvPr/>
          </p:nvGrpSpPr>
          <p:grpSpPr>
            <a:xfrm>
              <a:off x="8475110" y="3283821"/>
              <a:ext cx="2863194" cy="3182942"/>
              <a:chOff x="6576086" y="3224051"/>
              <a:chExt cx="2863194" cy="2929182"/>
            </a:xfrm>
          </p:grpSpPr>
          <p:sp>
            <p:nvSpPr>
              <p:cNvPr id="47" name="矩形 46"/>
              <p:cNvSpPr/>
              <p:nvPr/>
            </p:nvSpPr>
            <p:spPr>
              <a:xfrm>
                <a:off x="6576086" y="3224051"/>
                <a:ext cx="2830978" cy="2929182"/>
              </a:xfrm>
              <a:prstGeom prst="rect">
                <a:avLst/>
              </a:prstGeom>
              <a:noFill/>
              <a:ln w="28575">
                <a:solidFill>
                  <a:srgbClr val="FF98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文本框 96"/>
              <p:cNvSpPr txBox="1"/>
              <p:nvPr/>
            </p:nvSpPr>
            <p:spPr>
              <a:xfrm>
                <a:off x="8385046" y="3320844"/>
                <a:ext cx="1021002" cy="341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dirty="0" smtClean="0">
                    <a:solidFill>
                      <a:srgbClr val="FFFF00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3.6mm</a:t>
                </a:r>
              </a:p>
            </p:txBody>
          </p:sp>
          <p:sp>
            <p:nvSpPr>
              <p:cNvPr id="50" name="文本框 96"/>
              <p:cNvSpPr txBox="1"/>
              <p:nvPr/>
            </p:nvSpPr>
            <p:spPr>
              <a:xfrm>
                <a:off x="8418278" y="4737034"/>
                <a:ext cx="1021002" cy="3412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dirty="0" smtClean="0">
                    <a:solidFill>
                      <a:srgbClr val="FFFF00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6mm</a:t>
                </a: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41683" y1="13616" x2="42285" y2="12006"/>
                        <a14:foregroundMark x1="42084" y1="33821" x2="42585" y2="12006"/>
                        <a14:foregroundMark x1="41483" y1="12592" x2="40080" y2="33236"/>
                        <a14:foregroundMark x1="63427" y1="17277" x2="63527" y2="33529"/>
                        <a14:foregroundMark x1="63327" y1="17716" x2="63727" y2="16105"/>
                        <a14:foregroundMark x1="63828" y1="16105" x2="64529" y2="16984"/>
                        <a14:foregroundMark x1="64629" y1="17277" x2="67034" y2="52709"/>
                        <a14:foregroundMark x1="67234" y1="53587" x2="64830" y2="7101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722001" y="1217451"/>
            <a:ext cx="5631894" cy="385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8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>
          <a:xfrm>
            <a:off x="4631434" y="225241"/>
            <a:ext cx="4568348" cy="660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Diversified Storage</a:t>
            </a:r>
            <a:endParaRPr lang="zh-CN" altLang="zh-CN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285456" y="787369"/>
            <a:ext cx="8939727" cy="424732"/>
          </a:xfrm>
          <a:prstGeom prst="rect">
            <a:avLst/>
          </a:prstGeom>
          <a:noFill/>
          <a:ln>
            <a:noFill/>
            <a:prstDash val="lgDash"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Video is easily stored and accessed through SD Card, NVR, or Cloud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storage.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1799" y="3291614"/>
            <a:ext cx="6513886" cy="3432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defTabSz="914400"/>
            <a:r>
              <a:rPr lang="en-US" altLang="zh-CN" sz="1400" dirty="0" smtClean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 free 30-day trial is available for every new registered </a:t>
            </a:r>
            <a:r>
              <a:rPr lang="en-US" altLang="zh-CN" sz="1400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</a:t>
            </a:r>
            <a:r>
              <a:rPr lang="en-US" altLang="zh-CN" sz="1400" dirty="0" smtClean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mou device</a:t>
            </a:r>
            <a:endParaRPr lang="zh-CN" altLang="en-US" sz="1400" dirty="0">
              <a:solidFill>
                <a:srgbClr val="E7E6E6">
                  <a:lumMod val="50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1799" y="3604099"/>
            <a:ext cx="6013602" cy="50040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defTabSz="914400"/>
            <a:r>
              <a:rPr lang="en-US" altLang="zh-CN" sz="1400" dirty="0" smtClean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Cloud video storage is based on alarms, let you never miss the moments</a:t>
            </a:r>
            <a:endParaRPr lang="zh-CN" altLang="en-US" sz="1400" dirty="0">
              <a:solidFill>
                <a:srgbClr val="E7E6E6">
                  <a:lumMod val="50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224350" y="2580132"/>
            <a:ext cx="2030610" cy="556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altLang="zh-CN" sz="1400" b="1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7-DAY Playback</a:t>
            </a:r>
          </a:p>
          <a:p>
            <a:pPr algn="ctr" defTabSz="914400"/>
            <a:r>
              <a:rPr lang="en-US" altLang="zh-CN" sz="1050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PER CAMERA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254960" y="2580132"/>
            <a:ext cx="2243568" cy="556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altLang="zh-CN" sz="1400" b="1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30-DAY Playback</a:t>
            </a:r>
          </a:p>
          <a:p>
            <a:pPr algn="ctr" defTabSz="914400"/>
            <a:r>
              <a:rPr lang="en-US" altLang="zh-CN" sz="1050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PER CAMERA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64158" y="2580132"/>
            <a:ext cx="2030610" cy="556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altLang="zh-CN" sz="1400" b="1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en-US" altLang="zh-CN" sz="1400" b="1" dirty="0" smtClean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-DAY </a:t>
            </a:r>
            <a:r>
              <a:rPr lang="en-US" altLang="zh-CN" sz="1400" b="1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Playback</a:t>
            </a:r>
          </a:p>
          <a:p>
            <a:pPr algn="ctr" defTabSz="914400"/>
            <a:r>
              <a:rPr lang="en-US" altLang="zh-CN" sz="1050" dirty="0">
                <a:solidFill>
                  <a:srgbClr val="E7E6E6">
                    <a:lumMod val="50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PER CAMERA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12556" y="2119530"/>
            <a:ext cx="2123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altLang="zh-CN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Cloud Storage</a:t>
            </a:r>
            <a:endParaRPr lang="en-US" altLang="zh-CN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4687" y="4867369"/>
            <a:ext cx="2123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altLang="zh-CN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Local Storage</a:t>
            </a:r>
            <a:endParaRPr lang="en-US" altLang="zh-CN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2557" y="5250491"/>
            <a:ext cx="5962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Cruiser SE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upports 7*24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continuous recording in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Micro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SD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card (up to 256GB)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725856" y="1567592"/>
            <a:ext cx="5299397" cy="5008884"/>
            <a:chOff x="6746862" y="1533019"/>
            <a:chExt cx="5299397" cy="5008884"/>
          </a:xfrm>
        </p:grpSpPr>
        <p:sp>
          <p:nvSpPr>
            <p:cNvPr id="22" name="椭圆 21"/>
            <p:cNvSpPr/>
            <p:nvPr/>
          </p:nvSpPr>
          <p:spPr>
            <a:xfrm>
              <a:off x="7111361" y="1859698"/>
              <a:ext cx="4525468" cy="4675495"/>
            </a:xfrm>
            <a:prstGeom prst="ellipse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5954" y="2131305"/>
              <a:ext cx="807295" cy="1011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86639" y="1533019"/>
              <a:ext cx="1136579" cy="867390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6862" y="3634364"/>
              <a:ext cx="807648" cy="816239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7444982" y="5369807"/>
              <a:ext cx="4601277" cy="117209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2469" y="2919307"/>
            <a:ext cx="2444389" cy="313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12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23" name="椭圆 22"/>
          <p:cNvSpPr/>
          <p:nvPr/>
        </p:nvSpPr>
        <p:spPr>
          <a:xfrm>
            <a:off x="-6411010" y="-1366434"/>
            <a:ext cx="9762206" cy="9762206"/>
          </a:xfrm>
          <a:prstGeom prst="ellipse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92067" y="710889"/>
            <a:ext cx="3526123" cy="3526123"/>
          </a:xfrm>
          <a:prstGeom prst="ellipse">
            <a:avLst/>
          </a:prstGeom>
          <a:solidFill>
            <a:schemeClr val="bg1"/>
          </a:solidFill>
          <a:ln w="88900">
            <a:solidFill>
              <a:srgbClr val="F89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659998" y="1919030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59998" y="2623964"/>
            <a:ext cx="448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&amp; Benefits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639513" y="1919030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39513" y="2602192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55198" y="4741211"/>
            <a:ext cx="24801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&amp; Benefits</a:t>
            </a:r>
          </a:p>
        </p:txBody>
      </p:sp>
      <p:sp>
        <p:nvSpPr>
          <p:cNvPr id="16" name="文本框 36"/>
          <p:cNvSpPr txBox="1"/>
          <p:nvPr/>
        </p:nvSpPr>
        <p:spPr>
          <a:xfrm>
            <a:off x="4639513" y="3283178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9"/>
          <p:cNvSpPr txBox="1"/>
          <p:nvPr/>
        </p:nvSpPr>
        <p:spPr>
          <a:xfrm>
            <a:off x="5673144" y="3253697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Application</a:t>
            </a:r>
          </a:p>
        </p:txBody>
      </p:sp>
      <p:sp>
        <p:nvSpPr>
          <p:cNvPr id="20" name="文本框 37"/>
          <p:cNvSpPr txBox="1"/>
          <p:nvPr/>
        </p:nvSpPr>
        <p:spPr>
          <a:xfrm>
            <a:off x="4663879" y="3939498"/>
            <a:ext cx="582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19"/>
          <p:cNvSpPr txBox="1"/>
          <p:nvPr/>
        </p:nvSpPr>
        <p:spPr>
          <a:xfrm>
            <a:off x="5670276" y="3932283"/>
            <a:ext cx="415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701" y="1210640"/>
            <a:ext cx="1922595" cy="246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1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567308" y="976876"/>
            <a:ext cx="149961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308" y="638322"/>
            <a:ext cx="1599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Application</a:t>
            </a:r>
          </a:p>
        </p:txBody>
      </p:sp>
      <p:sp>
        <p:nvSpPr>
          <p:cNvPr id="32" name="TextBox 26"/>
          <p:cNvSpPr txBox="1"/>
          <p:nvPr/>
        </p:nvSpPr>
        <p:spPr>
          <a:xfrm>
            <a:off x="4393035" y="715266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itchFamily="2" charset="-122"/>
                <a:ea typeface="华文细黑" pitchFamily="2" charset="-122"/>
              </a:rPr>
              <a:t>Multiple Scenarios</a:t>
            </a:r>
            <a:endParaRPr lang="zh-CN" altLang="en-US" sz="2800" b="1" dirty="0">
              <a:solidFill>
                <a:srgbClr val="FF98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854266" y="4918124"/>
            <a:ext cx="1172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Warehouse</a:t>
            </a:r>
            <a:endParaRPr lang="zh-CN" altLang="en-US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5916968" y="4918124"/>
            <a:ext cx="6238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Store</a:t>
            </a:r>
            <a:endParaRPr lang="zh-CN" altLang="en-US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9748185" y="4918124"/>
            <a:ext cx="5389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Villa</a:t>
            </a:r>
            <a:endParaRPr lang="zh-CN" altLang="en-US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5123" name="Picture 3" descr="E:\产品项目跟进\H.265 Wi-Fi Camera跟进\包装封套\产品包装文案\仓库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375" y="2362200"/>
            <a:ext cx="3147898" cy="20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产品项目跟进\H.265 Wi-Fi Camera跟进\包装封套\产品包装文案\商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896" y="2362199"/>
            <a:ext cx="3134034" cy="20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E:\产品项目跟进\H.265 Wi-Fi Camera跟进\包装封套\产品包装文案\门口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553" y="2362198"/>
            <a:ext cx="3148195" cy="209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58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23" name="椭圆 22"/>
          <p:cNvSpPr/>
          <p:nvPr/>
        </p:nvSpPr>
        <p:spPr>
          <a:xfrm>
            <a:off x="-6411010" y="-1366434"/>
            <a:ext cx="9762206" cy="9762206"/>
          </a:xfrm>
          <a:prstGeom prst="ellipse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92067" y="710889"/>
            <a:ext cx="3526123" cy="3526123"/>
          </a:xfrm>
          <a:prstGeom prst="ellipse">
            <a:avLst/>
          </a:prstGeom>
          <a:solidFill>
            <a:schemeClr val="bg1"/>
          </a:solidFill>
          <a:ln w="88900">
            <a:solidFill>
              <a:srgbClr val="F89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659998" y="1919030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59998" y="2623964"/>
            <a:ext cx="4481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&amp; Benefits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639513" y="1919030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39513" y="2602192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55198" y="4741211"/>
            <a:ext cx="24801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&amp; Benefits</a:t>
            </a:r>
          </a:p>
        </p:txBody>
      </p:sp>
      <p:sp>
        <p:nvSpPr>
          <p:cNvPr id="16" name="文本框 36"/>
          <p:cNvSpPr txBox="1"/>
          <p:nvPr/>
        </p:nvSpPr>
        <p:spPr>
          <a:xfrm>
            <a:off x="4639513" y="3283178"/>
            <a:ext cx="604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9"/>
          <p:cNvSpPr txBox="1"/>
          <p:nvPr/>
        </p:nvSpPr>
        <p:spPr>
          <a:xfrm>
            <a:off x="5673144" y="3227319"/>
            <a:ext cx="2629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Application</a:t>
            </a:r>
          </a:p>
        </p:txBody>
      </p:sp>
      <p:sp>
        <p:nvSpPr>
          <p:cNvPr id="20" name="文本框 37"/>
          <p:cNvSpPr txBox="1"/>
          <p:nvPr/>
        </p:nvSpPr>
        <p:spPr>
          <a:xfrm>
            <a:off x="4663879" y="3939498"/>
            <a:ext cx="582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8951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sz="2800" dirty="0">
              <a:solidFill>
                <a:srgbClr val="F8951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19"/>
          <p:cNvSpPr txBox="1"/>
          <p:nvPr/>
        </p:nvSpPr>
        <p:spPr>
          <a:xfrm>
            <a:off x="5670276" y="3905905"/>
            <a:ext cx="415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701" y="1210640"/>
            <a:ext cx="1922595" cy="246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46015" y="6419708"/>
            <a:ext cx="938406" cy="256738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567308" y="976876"/>
            <a:ext cx="162072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1" name="文本框 5"/>
          <p:cNvSpPr txBox="1"/>
          <p:nvPr/>
        </p:nvSpPr>
        <p:spPr>
          <a:xfrm>
            <a:off x="3175080" y="638322"/>
            <a:ext cx="588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spc="3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What’s in the box</a:t>
            </a:r>
            <a:endParaRPr lang="zh-CN" altLang="en-US" sz="2800" b="1" spc="300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12" name="文本框 6"/>
          <p:cNvSpPr txBox="1"/>
          <p:nvPr/>
        </p:nvSpPr>
        <p:spPr>
          <a:xfrm>
            <a:off x="556799" y="39247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6"/>
          <p:cNvSpPr txBox="1"/>
          <p:nvPr/>
        </p:nvSpPr>
        <p:spPr>
          <a:xfrm>
            <a:off x="1050036" y="4707486"/>
            <a:ext cx="13744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Camera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6"/>
          <p:cNvSpPr txBox="1"/>
          <p:nvPr/>
        </p:nvSpPr>
        <p:spPr>
          <a:xfrm>
            <a:off x="9346223" y="5669964"/>
            <a:ext cx="299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Waterproof Connector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/>
          <p:nvPr/>
        </p:nvSpPr>
        <p:spPr>
          <a:xfrm>
            <a:off x="6762619" y="5669964"/>
            <a:ext cx="20218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Screw Package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6"/>
          <p:cNvSpPr txBox="1"/>
          <p:nvPr/>
        </p:nvSpPr>
        <p:spPr>
          <a:xfrm>
            <a:off x="3926165" y="5669964"/>
            <a:ext cx="1114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QSG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6"/>
          <p:cNvSpPr txBox="1"/>
          <p:nvPr/>
        </p:nvSpPr>
        <p:spPr>
          <a:xfrm>
            <a:off x="9572671" y="3172728"/>
            <a:ext cx="21307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Power Adapter x 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052" name="Picture 4" descr="C:\Users\34658\Desktop\Power Adap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626" y="1731556"/>
            <a:ext cx="16668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34658\Desktop\Screw Packa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016" y="3903445"/>
            <a:ext cx="1348087" cy="138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0714" y="3672881"/>
            <a:ext cx="2232304" cy="184696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223" y="3950134"/>
            <a:ext cx="2845777" cy="1292457"/>
          </a:xfrm>
          <a:prstGeom prst="rect">
            <a:avLst/>
          </a:prstGeom>
        </p:spPr>
      </p:pic>
      <p:sp>
        <p:nvSpPr>
          <p:cNvPr id="22" name="文本框 6"/>
          <p:cNvSpPr txBox="1"/>
          <p:nvPr/>
        </p:nvSpPr>
        <p:spPr>
          <a:xfrm>
            <a:off x="6762618" y="3172728"/>
            <a:ext cx="25435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Mounting Bracket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文本框 6"/>
          <p:cNvSpPr txBox="1"/>
          <p:nvPr/>
        </p:nvSpPr>
        <p:spPr>
          <a:xfrm>
            <a:off x="3256630" y="3172728"/>
            <a:ext cx="2562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Mounting Template x1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5545" y="1542226"/>
            <a:ext cx="1840056" cy="14750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4146" y="1613599"/>
            <a:ext cx="1587835" cy="14783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474" y="1929362"/>
            <a:ext cx="2338315" cy="260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8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015" y="3264903"/>
            <a:ext cx="6908873" cy="2794302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662512" y="3371416"/>
            <a:ext cx="1998133" cy="4347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466" y="2214081"/>
            <a:ext cx="2209800" cy="2581275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588998" y="1522472"/>
            <a:ext cx="3764737" cy="3794595"/>
            <a:chOff x="586589" y="1405511"/>
            <a:chExt cx="4519822" cy="4555669"/>
          </a:xfrm>
        </p:grpSpPr>
        <p:sp>
          <p:nvSpPr>
            <p:cNvPr id="22" name="椭圆 21"/>
            <p:cNvSpPr/>
            <p:nvPr/>
          </p:nvSpPr>
          <p:spPr>
            <a:xfrm>
              <a:off x="586589" y="1405511"/>
              <a:ext cx="4519822" cy="4555669"/>
            </a:xfrm>
            <a:prstGeom prst="ellipse">
              <a:avLst/>
            </a:prstGeom>
            <a:noFill/>
            <a:ln w="88900">
              <a:solidFill>
                <a:srgbClr val="F891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682069" y="4831603"/>
              <a:ext cx="906896" cy="914089"/>
            </a:xfrm>
            <a:prstGeom prst="ellipse">
              <a:avLst/>
            </a:prstGeom>
            <a:gradFill>
              <a:gsLst>
                <a:gs pos="0">
                  <a:srgbClr val="FFB52F"/>
                </a:gs>
                <a:gs pos="100000">
                  <a:srgbClr val="FF5509"/>
                </a:gs>
              </a:gsLst>
              <a:lin ang="5400000" scaled="1"/>
            </a:gra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 flipV="1">
            <a:off x="588998" y="679524"/>
            <a:ext cx="1435228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9435" y="319805"/>
            <a:ext cx="247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Introduction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451015" y="809836"/>
            <a:ext cx="5999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S21FA/ S41FA</a:t>
            </a:r>
            <a:endParaRPr lang="zh-CN" altLang="en-US" sz="2800" b="1" dirty="0">
              <a:solidFill>
                <a:srgbClr val="FF98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43" b="94837" l="3594" r="93980">
                        <a14:foregroundMark x1="7727" y1="52772" x2="7727" y2="52772"/>
                        <a14:foregroundMark x1="16442" y1="53346" x2="16442" y2="53346"/>
                        <a14:foregroundMark x1="29650" y1="56597" x2="29650" y2="56597"/>
                        <a14:foregroundMark x1="34412" y1="55067" x2="34412" y2="55067"/>
                        <a14:foregroundMark x1="60198" y1="54685" x2="60198" y2="54685"/>
                        <a14:foregroundMark x1="71788" y1="57361" x2="71788" y2="57361"/>
                        <a14:foregroundMark x1="78616" y1="62906" x2="78616" y2="62906"/>
                        <a14:foregroundMark x1="90207" y1="58700" x2="90207" y2="587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897" y="5497275"/>
            <a:ext cx="1717855" cy="80722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410504" y="1340028"/>
            <a:ext cx="3340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1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1080P/4MP </a:t>
            </a:r>
            <a:r>
              <a:rPr lang="en-US" altLang="zh-CN" dirty="0">
                <a:solidFill>
                  <a:srgbClr val="F1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P&amp;T </a:t>
            </a:r>
            <a:r>
              <a:rPr lang="en-US" altLang="zh-CN" dirty="0" err="1">
                <a:solidFill>
                  <a:srgbClr val="F1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PoE</a:t>
            </a:r>
            <a:r>
              <a:rPr lang="en-US" altLang="zh-CN" dirty="0">
                <a:solidFill>
                  <a:srgbClr val="F18D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Camera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565232" y="1709360"/>
            <a:ext cx="728133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S21FA/S41FA delivers 1080P/4MP live monitoring with a choice of 3.6mm/6mm lens option, With 4MP QHD live monitoring and 0~355° pan &amp; 0~90°tilt features, S21FA/S41FA ensures every corner of your home completely covered. It supports four night vision modes for clear-as day clarity even in pitch dark. With IP66 certified, the camera can be used outdoors under different weather conditions. With built-in spotlight , S21FA/S41FA actively keeps unwelcome visitors away from what you care about.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5232" y="3264903"/>
            <a:ext cx="1594458" cy="4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9"/>
          <a:stretch/>
        </p:blipFill>
        <p:spPr>
          <a:xfrm>
            <a:off x="11036742" y="6395205"/>
            <a:ext cx="938406" cy="2567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67309" y="976876"/>
            <a:ext cx="1471042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5928" y="351390"/>
            <a:ext cx="1631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Benefits &amp;</a:t>
            </a:r>
          </a:p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Key Features 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7" t="27926" b="7822"/>
          <a:stretch/>
        </p:blipFill>
        <p:spPr>
          <a:xfrm>
            <a:off x="0" y="2006694"/>
            <a:ext cx="12192000" cy="356333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030" b="28757" l="55052" r="95469">
                        <a14:foregroundMark x1="66563" y1="23276" x2="66563" y2="23276"/>
                        <a14:foregroundMark x1="65417" y1="23748" x2="65417" y2="23748"/>
                        <a14:foregroundMark x1="68385" y1="23217" x2="68385" y2="23217"/>
                        <a14:foregroundMark x1="68854" y1="22923" x2="68854" y2="22923"/>
                        <a14:foregroundMark x1="69688" y1="22746" x2="69688" y2="22746"/>
                        <a14:foregroundMark x1="70573" y1="22746" x2="70573" y2="22746"/>
                        <a14:foregroundMark x1="71615" y1="22746" x2="71615" y2="22746"/>
                        <a14:foregroundMark x1="72708" y1="22746" x2="72708" y2="22746"/>
                        <a14:foregroundMark x1="73177" y1="22746" x2="73177" y2="22746"/>
                        <a14:foregroundMark x1="74271" y1="22746" x2="74271" y2="22746"/>
                        <a14:foregroundMark x1="70729" y1="23571" x2="70729" y2="23571"/>
                        <a14:foregroundMark x1="67500" y1="23807" x2="67500" y2="23807"/>
                        <a14:backgroundMark x1="59740" y1="26223" x2="59740" y2="26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882" t="17104" r="28127" b="72941"/>
          <a:stretch/>
        </p:blipFill>
        <p:spPr>
          <a:xfrm>
            <a:off x="5598795" y="3230353"/>
            <a:ext cx="2405477" cy="124573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708" b="45669" l="35000" r="62865">
                        <a14:foregroundMark x1="58333" y1="39953" x2="58333" y2="39953"/>
                        <a14:foregroundMark x1="57917" y1="38833" x2="57917" y2="38833"/>
                        <a14:foregroundMark x1="57031" y1="37596" x2="57031" y2="37596"/>
                        <a14:foregroundMark x1="55260" y1="38185" x2="55260" y2="38185"/>
                        <a14:foregroundMark x1="58229" y1="37949" x2="58229" y2="37949"/>
                        <a14:foregroundMark x1="58802" y1="41367" x2="58802" y2="41367"/>
                        <a14:foregroundMark x1="58177" y1="43017" x2="58177" y2="43017"/>
                        <a14:foregroundMark x1="57396" y1="43253" x2="57396" y2="43253"/>
                        <a14:foregroundMark x1="58646" y1="44372" x2="58646" y2="44372"/>
                        <a14:foregroundMark x1="59010" y1="44785" x2="59010" y2="44785"/>
                        <a14:foregroundMark x1="61875" y1="41485" x2="61875" y2="41485"/>
                        <a14:foregroundMark x1="62187" y1="39894" x2="62187" y2="398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15" t="33571" r="34210" b="53895"/>
          <a:stretch/>
        </p:blipFill>
        <p:spPr>
          <a:xfrm>
            <a:off x="3007882" y="4749539"/>
            <a:ext cx="4522480" cy="1465907"/>
          </a:xfrm>
          <a:prstGeom prst="rect">
            <a:avLst/>
          </a:prstGeom>
        </p:spPr>
      </p:pic>
      <p:sp>
        <p:nvSpPr>
          <p:cNvPr id="9" name="TextBox 6"/>
          <p:cNvSpPr txBox="1"/>
          <p:nvPr/>
        </p:nvSpPr>
        <p:spPr>
          <a:xfrm>
            <a:off x="4299858" y="500980"/>
            <a:ext cx="4963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Power over Ethernet</a:t>
            </a:r>
          </a:p>
        </p:txBody>
      </p:sp>
      <p:sp>
        <p:nvSpPr>
          <p:cNvPr id="10" name="矩形 9"/>
          <p:cNvSpPr/>
          <p:nvPr/>
        </p:nvSpPr>
        <p:spPr>
          <a:xfrm>
            <a:off x="2147158" y="976876"/>
            <a:ext cx="8512459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The Power-over-Ethernet (</a:t>
            </a:r>
            <a:r>
              <a:rPr lang="en-US" altLang="zh-CN" sz="1600" dirty="0" err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PoE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) support allows for this camera to be installed by means of just an Ethernet cable to provide both data connection and electric power.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67559" y="1660140"/>
            <a:ext cx="6900254" cy="374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6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67308" y="976876"/>
            <a:ext cx="162072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8999" y="430379"/>
            <a:ext cx="1506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5"/>
          <p:cNvSpPr txBox="1"/>
          <p:nvPr/>
        </p:nvSpPr>
        <p:spPr>
          <a:xfrm>
            <a:off x="3399310" y="910327"/>
            <a:ext cx="5030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spc="3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Product Model</a:t>
            </a:r>
            <a:r>
              <a:rPr lang="en-US" altLang="zh-CN" sz="2800" b="1" spc="3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---Wi-Fi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862330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Nickname</a:t>
            </a:r>
            <a:endParaRPr lang="zh-CN" altLang="en-US" sz="1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928459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External Model</a:t>
            </a:r>
            <a:endParaRPr lang="zh-CN" altLang="en-US" b="1" dirty="0"/>
          </a:p>
        </p:txBody>
      </p:sp>
      <p:sp>
        <p:nvSpPr>
          <p:cNvPr id="11" name="圆角矩形 10"/>
          <p:cNvSpPr/>
          <p:nvPr/>
        </p:nvSpPr>
        <p:spPr>
          <a:xfrm>
            <a:off x="817370" y="2596808"/>
            <a:ext cx="1983671" cy="1193902"/>
          </a:xfrm>
          <a:prstGeom prst="roundRect">
            <a:avLst>
              <a:gd name="adj" fmla="val 58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883034" y="2596807"/>
            <a:ext cx="1983671" cy="1193902"/>
          </a:xfrm>
          <a:prstGeom prst="roundRect">
            <a:avLst>
              <a:gd name="adj" fmla="val 6591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FF7E09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808866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Item Number</a:t>
            </a:r>
            <a:endParaRPr lang="zh-CN" altLang="en-US" sz="1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939857" y="2596803"/>
            <a:ext cx="1983671" cy="1193903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996680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Internal Model</a:t>
            </a:r>
            <a:endParaRPr lang="zh-CN" altLang="en-US" b="1" dirty="0"/>
          </a:p>
        </p:txBody>
      </p:sp>
      <p:sp>
        <p:nvSpPr>
          <p:cNvPr id="16" name="圆角矩形 15"/>
          <p:cNvSpPr/>
          <p:nvPr/>
        </p:nvSpPr>
        <p:spPr>
          <a:xfrm>
            <a:off x="6996680" y="2596808"/>
            <a:ext cx="1983671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9052095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Product Type</a:t>
            </a:r>
            <a:endParaRPr lang="zh-CN" altLang="en-US" b="1" dirty="0"/>
          </a:p>
        </p:txBody>
      </p:sp>
      <p:sp>
        <p:nvSpPr>
          <p:cNvPr id="20" name="圆角矩形 19"/>
          <p:cNvSpPr/>
          <p:nvPr/>
        </p:nvSpPr>
        <p:spPr>
          <a:xfrm>
            <a:off x="9062344" y="2596808"/>
            <a:ext cx="1983671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83025"/>
              </p:ext>
            </p:extLst>
          </p:nvPr>
        </p:nvGraphicFramePr>
        <p:xfrm>
          <a:off x="758873" y="2731975"/>
          <a:ext cx="10311770" cy="88392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/>
                  </a:outerShdw>
                </a:effectLst>
                <a:tableStyleId>{5C22544A-7EE6-4342-B048-85BDC9FD1C3A}</a:tableStyleId>
              </a:tblPr>
              <a:tblGrid>
                <a:gridCol w="2062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415133566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669593203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503393442"/>
                    </a:ext>
                  </a:extLst>
                </a:gridCol>
              </a:tblGrid>
              <a:tr h="2023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1.0.03.04.11241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IPC-S21FP-0360B-imou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1.0.03.04.11242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IPC-S21FN-0360B-imou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295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1.0.03.04.11226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IPC-S21FP-0600B-imou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1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1.0.03.04.11243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IPC-S12FN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IPC-S21FN-0600B-imou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 smtClean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97883"/>
                  </a:ext>
                </a:extLst>
              </a:tr>
            </a:tbl>
          </a:graphicData>
        </a:graphic>
      </p:graphicFrame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46015" y="6419708"/>
            <a:ext cx="938406" cy="256738"/>
          </a:xfrm>
          <a:prstGeom prst="rect">
            <a:avLst/>
          </a:prstGeom>
        </p:spPr>
      </p:pic>
      <p:sp>
        <p:nvSpPr>
          <p:cNvPr id="39" name="圆角矩形 38"/>
          <p:cNvSpPr/>
          <p:nvPr/>
        </p:nvSpPr>
        <p:spPr>
          <a:xfrm>
            <a:off x="817370" y="3911302"/>
            <a:ext cx="1983671" cy="1193902"/>
          </a:xfrm>
          <a:prstGeom prst="roundRect">
            <a:avLst>
              <a:gd name="adj" fmla="val 58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2883034" y="3911301"/>
            <a:ext cx="1983671" cy="1193902"/>
          </a:xfrm>
          <a:prstGeom prst="roundRect">
            <a:avLst>
              <a:gd name="adj" fmla="val 6591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FF7E09"/>
              </a:solidFill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939857" y="3911297"/>
            <a:ext cx="1983671" cy="1193903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41"/>
          <p:cNvSpPr/>
          <p:nvPr/>
        </p:nvSpPr>
        <p:spPr>
          <a:xfrm>
            <a:off x="6996680" y="3911302"/>
            <a:ext cx="1983671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42"/>
          <p:cNvSpPr/>
          <p:nvPr/>
        </p:nvSpPr>
        <p:spPr>
          <a:xfrm>
            <a:off x="9062344" y="3911302"/>
            <a:ext cx="1983671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4" name="表格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367983"/>
              </p:ext>
            </p:extLst>
          </p:nvPr>
        </p:nvGraphicFramePr>
        <p:xfrm>
          <a:off x="800436" y="4045232"/>
          <a:ext cx="10311770" cy="88392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/>
                  </a:outerShdw>
                </a:effectLst>
                <a:tableStyleId>{5C22544A-7EE6-4342-B048-85BDC9FD1C3A}</a:tableStyleId>
              </a:tblPr>
              <a:tblGrid>
                <a:gridCol w="2062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415133566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669593203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503393442"/>
                    </a:ext>
                  </a:extLst>
                </a:gridCol>
              </a:tblGrid>
              <a:tr h="2023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1.0.03.04.11281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 4MP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IPC-S41FP-0360B-imou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1.0.03.04.11283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 4MP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IPC-S41FN-0360B-imou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295351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1.0.03.04.11282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 4MP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IPC-S41FP-0600B-imou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1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1.0.03.04.11284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Cruiser SE 4MP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IPC-S41FN-0600B-imou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 smtClean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97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37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67308" y="976876"/>
            <a:ext cx="1620721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8999" y="430379"/>
            <a:ext cx="1506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Ordering Information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5"/>
          <p:cNvSpPr txBox="1"/>
          <p:nvPr/>
        </p:nvSpPr>
        <p:spPr>
          <a:xfrm>
            <a:off x="3399310" y="910327"/>
            <a:ext cx="5030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spc="300" dirty="0" smtClean="0">
                <a:solidFill>
                  <a:srgbClr val="FF98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Product Model</a:t>
            </a:r>
            <a:r>
              <a:rPr lang="en-US" altLang="zh-CN" sz="2800" b="1" spc="3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---</a:t>
            </a:r>
            <a:r>
              <a:rPr lang="en-US" altLang="zh-CN" sz="2800" b="1" spc="300" dirty="0" err="1" smtClean="0">
                <a:latin typeface="华文细黑" panose="02010600040101010101" pitchFamily="2" charset="-122"/>
                <a:ea typeface="华文细黑" panose="02010600040101010101" pitchFamily="2" charset="-122"/>
                <a:cs typeface="Segoe UI" panose="020B0502040204020203" pitchFamily="34" charset="0"/>
              </a:rPr>
              <a:t>PoE</a:t>
            </a:r>
            <a:endParaRPr lang="en-US" altLang="zh-CN" sz="2800" b="1" spc="300" dirty="0" smtClean="0">
              <a:latin typeface="华文细黑" panose="02010600040101010101" pitchFamily="2" charset="-122"/>
              <a:ea typeface="华文细黑" panose="0201060004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862330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Nickname</a:t>
            </a:r>
            <a:endParaRPr lang="zh-CN" altLang="en-US" sz="1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928459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External Model</a:t>
            </a:r>
            <a:endParaRPr lang="zh-CN" altLang="en-US" b="1" dirty="0"/>
          </a:p>
        </p:txBody>
      </p:sp>
      <p:sp>
        <p:nvSpPr>
          <p:cNvPr id="11" name="圆角矩形 10"/>
          <p:cNvSpPr/>
          <p:nvPr/>
        </p:nvSpPr>
        <p:spPr>
          <a:xfrm>
            <a:off x="817370" y="2596808"/>
            <a:ext cx="1983671" cy="1193902"/>
          </a:xfrm>
          <a:prstGeom prst="roundRect">
            <a:avLst>
              <a:gd name="adj" fmla="val 58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883034" y="2596807"/>
            <a:ext cx="1983671" cy="1193902"/>
          </a:xfrm>
          <a:prstGeom prst="roundRect">
            <a:avLst>
              <a:gd name="adj" fmla="val 6591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FF7E09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808866" y="1932020"/>
            <a:ext cx="1983671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Item Number</a:t>
            </a:r>
            <a:endParaRPr lang="zh-CN" altLang="en-US" sz="1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939857" y="2596803"/>
            <a:ext cx="1983671" cy="1193903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996680" y="1932020"/>
            <a:ext cx="2258929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Internal Model</a:t>
            </a:r>
            <a:endParaRPr lang="zh-CN" altLang="en-US" b="1" dirty="0"/>
          </a:p>
        </p:txBody>
      </p:sp>
      <p:sp>
        <p:nvSpPr>
          <p:cNvPr id="16" name="圆角矩形 15"/>
          <p:cNvSpPr/>
          <p:nvPr/>
        </p:nvSpPr>
        <p:spPr>
          <a:xfrm>
            <a:off x="6996680" y="2596808"/>
            <a:ext cx="2258929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9321800" y="1932020"/>
            <a:ext cx="1713966" cy="605284"/>
          </a:xfrm>
          <a:prstGeom prst="roundRect">
            <a:avLst/>
          </a:prstGeom>
          <a:gradFill>
            <a:gsLst>
              <a:gs pos="0">
                <a:srgbClr val="FFB52F"/>
              </a:gs>
              <a:gs pos="100000">
                <a:srgbClr val="FF5509"/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Product Type</a:t>
            </a:r>
            <a:endParaRPr lang="zh-CN" altLang="en-US" b="1" dirty="0"/>
          </a:p>
        </p:txBody>
      </p:sp>
      <p:sp>
        <p:nvSpPr>
          <p:cNvPr id="20" name="圆角矩形 19"/>
          <p:cNvSpPr/>
          <p:nvPr/>
        </p:nvSpPr>
        <p:spPr>
          <a:xfrm>
            <a:off x="9321800" y="2596808"/>
            <a:ext cx="1724215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636124"/>
              </p:ext>
            </p:extLst>
          </p:nvPr>
        </p:nvGraphicFramePr>
        <p:xfrm>
          <a:off x="758873" y="2731975"/>
          <a:ext cx="10311770" cy="88392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/>
                  </a:outerShdw>
                </a:effectLst>
                <a:tableStyleId>{5C22544A-7EE6-4342-B048-85BDC9FD1C3A}</a:tableStyleId>
              </a:tblPr>
              <a:tblGrid>
                <a:gridCol w="2062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4151335660"/>
                    </a:ext>
                  </a:extLst>
                </a:gridCol>
                <a:gridCol w="2333532">
                  <a:extLst>
                    <a:ext uri="{9D8B030D-6E8A-4147-A177-3AD203B41FA5}">
                      <a16:colId xmlns:a16="http://schemas.microsoft.com/office/drawing/2014/main" val="2669593203"/>
                    </a:ext>
                  </a:extLst>
                </a:gridCol>
                <a:gridCol w="1791176">
                  <a:extLst>
                    <a:ext uri="{9D8B030D-6E8A-4147-A177-3AD203B41FA5}">
                      <a16:colId xmlns:a16="http://schemas.microsoft.com/office/drawing/2014/main" val="503393442"/>
                    </a:ext>
                  </a:extLst>
                </a:gridCol>
              </a:tblGrid>
              <a:tr h="20234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1.0.03.04.11301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S21FA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IPC-S21FAP-0360B-imou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err="1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1.0.03.04.11303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S21FA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IPC-S21FAN-0360B-imou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err="1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295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1.0.03.04.11302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S21FA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IPC-S21FAP-0600B-imou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err="1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1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1.0.03.04.11304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S21FA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IPC-S21FAN-0600B-imou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err="1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 smtClean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97883"/>
                  </a:ext>
                </a:extLst>
              </a:tr>
            </a:tbl>
          </a:graphicData>
        </a:graphic>
      </p:graphicFrame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11046015" y="6419708"/>
            <a:ext cx="938406" cy="256738"/>
          </a:xfrm>
          <a:prstGeom prst="rect">
            <a:avLst/>
          </a:prstGeom>
        </p:spPr>
      </p:pic>
      <p:sp>
        <p:nvSpPr>
          <p:cNvPr id="39" name="圆角矩形 38"/>
          <p:cNvSpPr/>
          <p:nvPr/>
        </p:nvSpPr>
        <p:spPr>
          <a:xfrm>
            <a:off x="817370" y="3911302"/>
            <a:ext cx="1983671" cy="1193902"/>
          </a:xfrm>
          <a:prstGeom prst="roundRect">
            <a:avLst>
              <a:gd name="adj" fmla="val 58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2883034" y="3911301"/>
            <a:ext cx="1983671" cy="1193902"/>
          </a:xfrm>
          <a:prstGeom prst="roundRect">
            <a:avLst>
              <a:gd name="adj" fmla="val 6591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FF7E09"/>
              </a:solidFill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939857" y="3911297"/>
            <a:ext cx="1983671" cy="1193903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41"/>
          <p:cNvSpPr/>
          <p:nvPr/>
        </p:nvSpPr>
        <p:spPr>
          <a:xfrm>
            <a:off x="6996680" y="3911302"/>
            <a:ext cx="2258929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42"/>
          <p:cNvSpPr/>
          <p:nvPr/>
        </p:nvSpPr>
        <p:spPr>
          <a:xfrm>
            <a:off x="9321800" y="3911302"/>
            <a:ext cx="1724215" cy="1193901"/>
          </a:xfrm>
          <a:prstGeom prst="roundRect">
            <a:avLst>
              <a:gd name="adj" fmla="val 5152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4" name="表格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931745"/>
              </p:ext>
            </p:extLst>
          </p:nvPr>
        </p:nvGraphicFramePr>
        <p:xfrm>
          <a:off x="800436" y="4038600"/>
          <a:ext cx="10311770" cy="950242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/>
                  </a:outerShdw>
                </a:effectLst>
                <a:tableStyleId>{5C22544A-7EE6-4342-B048-85BDC9FD1C3A}</a:tableStyleId>
              </a:tblPr>
              <a:tblGrid>
                <a:gridCol w="2062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354">
                  <a:extLst>
                    <a:ext uri="{9D8B030D-6E8A-4147-A177-3AD203B41FA5}">
                      <a16:colId xmlns:a16="http://schemas.microsoft.com/office/drawing/2014/main" val="4151335660"/>
                    </a:ext>
                  </a:extLst>
                </a:gridCol>
                <a:gridCol w="2317369">
                  <a:extLst>
                    <a:ext uri="{9D8B030D-6E8A-4147-A177-3AD203B41FA5}">
                      <a16:colId xmlns:a16="http://schemas.microsoft.com/office/drawing/2014/main" val="2669593203"/>
                    </a:ext>
                  </a:extLst>
                </a:gridCol>
                <a:gridCol w="1807339">
                  <a:extLst>
                    <a:ext uri="{9D8B030D-6E8A-4147-A177-3AD203B41FA5}">
                      <a16:colId xmlns:a16="http://schemas.microsoft.com/office/drawing/2014/main" val="503393442"/>
                    </a:ext>
                  </a:extLst>
                </a:gridCol>
              </a:tblGrid>
              <a:tr h="287302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1.0.03.04.11260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S41FA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IPC-S41FAP-0360B-imou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1.0.03.04.11262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S41FA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IPC-S41FAN-0360B-imou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295351"/>
                  </a:ext>
                </a:extLst>
              </a:tr>
              <a:tr h="20234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1.0.03.04.11261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S41FA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IPC-S41FAP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IPC-S41FAP-0600B-imou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1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1.0.03.04.11263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S41FA</a:t>
                      </a:r>
                      <a:endParaRPr lang="en-US" altLang="zh-CN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IPC-S41FAN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IPC-S41FAN-0600B-imou</a:t>
                      </a:r>
                      <a:endParaRPr lang="en-US" sz="1400" u="none" strike="noStrike" kern="1200" dirty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u="none" strike="noStrike" kern="1200" dirty="0" smtClean="0">
                          <a:ln>
                            <a:noFill/>
                          </a:ln>
                          <a:solidFill>
                            <a:srgbClr val="FF9800"/>
                          </a:solidFill>
                          <a:effectLst/>
                          <a:latin typeface="华文细黑" panose="02010600040101010101" pitchFamily="2" charset="-122"/>
                          <a:ea typeface="华文细黑" panose="02010600040101010101" pitchFamily="2" charset="-122"/>
                          <a:cs typeface="+mn-cs"/>
                        </a:rPr>
                        <a:t>Imou</a:t>
                      </a:r>
                      <a:endParaRPr lang="zh-CN" altLang="en-US" sz="1400" u="none" strike="noStrike" kern="1200" dirty="0" smtClean="0">
                        <a:ln>
                          <a:noFill/>
                        </a:ln>
                        <a:solidFill>
                          <a:srgbClr val="FF9800"/>
                        </a:solidFill>
                        <a:effectLst/>
                        <a:latin typeface="华文细黑" panose="02010600040101010101" pitchFamily="2" charset="-122"/>
                        <a:ea typeface="华文细黑" panose="02010600040101010101" pitchFamily="2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97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00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gradFill>
            <a:gsLst>
              <a:gs pos="0">
                <a:srgbClr val="FF5509"/>
              </a:gs>
              <a:gs pos="100000">
                <a:srgbClr val="FFB52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24" y="4820708"/>
            <a:ext cx="8119642" cy="2343938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gradFill>
            <a:gsLst>
              <a:gs pos="80000">
                <a:srgbClr val="FFB52F">
                  <a:alpha val="20000"/>
                </a:srgbClr>
              </a:gs>
              <a:gs pos="100000">
                <a:srgbClr val="FF5509">
                  <a:alpha val="5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9"/>
          <a:stretch/>
        </p:blipFill>
        <p:spPr>
          <a:xfrm>
            <a:off x="238588" y="225425"/>
            <a:ext cx="938406" cy="25673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5" t="6327" r="39161" b="31507"/>
          <a:stretch/>
        </p:blipFill>
        <p:spPr>
          <a:xfrm>
            <a:off x="7096249" y="3058312"/>
            <a:ext cx="726524" cy="669977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101324" y="2939624"/>
            <a:ext cx="27735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80969" y="6228667"/>
            <a:ext cx="1280471" cy="453463"/>
            <a:chOff x="8592912" y="3342953"/>
            <a:chExt cx="1916322" cy="678644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754" r="62728"/>
            <a:stretch/>
          </p:blipFill>
          <p:spPr>
            <a:xfrm>
              <a:off x="8592912" y="3342953"/>
              <a:ext cx="1056903" cy="321449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325" t="59482" b="1"/>
            <a:stretch/>
          </p:blipFill>
          <p:spPr>
            <a:xfrm>
              <a:off x="8760341" y="3681060"/>
              <a:ext cx="1748893" cy="3405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521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EEACA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EEACA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1130</Words>
  <Application>Microsoft Office PowerPoint</Application>
  <PresentationFormat>宽屏</PresentationFormat>
  <Paragraphs>268</Paragraphs>
  <Slides>26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Calibri Light</vt:lpstr>
      <vt:lpstr>Segoe UI</vt:lpstr>
      <vt:lpstr>Segoe UI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张杰若</dc:creator>
  <cp:lastModifiedBy>吕晓晖</cp:lastModifiedBy>
  <cp:revision>57</cp:revision>
  <dcterms:created xsi:type="dcterms:W3CDTF">2020-09-21T03:01:15Z</dcterms:created>
  <dcterms:modified xsi:type="dcterms:W3CDTF">2021-12-08T07:44:13Z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GSEDS_HWMT_d46a6755">
    <vt:lpwstr>f2446016_mFV3wz85ICk2NspOlHv5quNuhc8=_8QYrr15fJDwrPN5Ll3fgrm0TSYWNzc/T5ut8aSRPjtk1dagva70jM3MrGAWbQvNoytH7yrmclKVsLbuUZJfXamyh+bI=_60dc61f1</vt:lpwstr>
  </property>
  <property fmtid="{D5CDD505-2E9C-101B-9397-08002B2CF9AE}" pid="3" name="GSEDS_TWMT">
    <vt:lpwstr>d46a6755_b77b54e0_28cc35b5aac5b40ae583e59065676292b802071378a8ce62511211e0d9156e5d</vt:lpwstr>
  </property>
</Properties>
</file>